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98A3B-D39D-4E37-9658-53EF5EBCD10B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0685F-938B-4CA8-943F-1AE3E130056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60785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DF27E1-3BA0-F499-56CF-D78EB5DD51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7F5E11-FB3E-AE64-AF88-F019B54A9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D654B8-3D37-23CA-8B71-9F7E82D13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A992A4-D99D-9822-9E3D-B0FB5E00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261C78-ECB6-DFDA-4E41-9C2974A19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6489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0A4A4-A708-5051-8611-2BEFE020F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06F42D-7D63-1E42-5B70-2DE2405AE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4A8BEB-BB2C-A89E-E058-EE7454A07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E39AC1-F618-97BC-B91E-4B4D2560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901614-9846-E22A-D1C7-6297AF54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139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8C9B4B-E6EE-9E95-D1C1-83AE16232F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65A321-5A20-ACB7-A7EC-86EBFACC3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E43F97-EFC3-B29D-EC40-A97354E8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9BC61D-98FD-4963-E160-C1219BE21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D0E050-7842-C1A0-C362-312E0A3C1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2032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C74968-C426-58D6-7E47-C9969D44E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054883-C8EE-83C9-4F7E-214AA4F1F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572F51-5E2E-5CF4-54B1-9B703255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6CAAD0-BDB9-6900-6B95-407B47FD6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035C88-7239-B7C1-B4BC-BD7C888C4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86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74A0F-4EB2-7EE9-5A60-87EFE98C9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B8E753-CA4C-088D-A2FB-B3EA8AF1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FD9B87-2C94-1EC8-B232-682E0ED5E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7BBFD6-F5B1-949F-A044-60C270F59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DA1CE6-967E-02D9-0F95-B598AC32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5114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084506-2465-683F-EB25-3BDDA6F9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6A5288-3895-EA6A-A9EC-C8339FC85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85DDD9-B1D8-4851-8594-7BC8A0C07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7A8626-6D9D-AD06-ADCB-3C730D001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C79CE5-2A1F-981F-6100-D9EF42D0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A64331-3EE6-6217-AE68-2209469A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060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B7FE9B-6828-A0E0-AD93-7ADE318E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6F3923-F9CD-A0D9-0894-02E76ED67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2CC655-99D6-1F2C-9F55-9ED245F06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FC42F8-19E1-3204-E2E0-BEFA74D94F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B4EF57E-0E94-E085-273B-406FCD1EC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81B580B-6164-74A3-A0C1-1DD34CDA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6B515E-8DDF-AC91-AD91-326FD10FB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1E021B-F51D-AD59-606E-69BD04E95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713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F02DB-CEA1-B15B-4B0F-3E32633C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0F2FA0-8032-7526-3A2D-894C08C71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9BD6BF-4039-E26C-E2EA-50FF13EB2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AE190F6-B799-76E6-88FF-DDC2DA926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34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F00004-91B8-D0DA-D487-6386F6D6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60908C-3232-132B-6E51-14D40FD0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81784D-375E-9877-966D-AD342165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8490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039CF6-3513-2AD7-FCCD-51A45D926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EC6046-16F0-651E-1410-7133DFAE4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DB0DC9-0BD6-ED5B-D497-88377F80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125D48-50AF-75AE-D2E5-FCB44C778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1A3E87-F5A0-AB1A-35A7-25FD1360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E9C78B-DC67-079B-6D61-F96E3FE0C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4600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EFAF4-F52D-A966-E363-9D656FD4B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B985BE-ABA5-4CA3-7D4F-0B2782542F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403DDC-49D8-F8F0-4FD0-D7DBB6A8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5A115E-8E29-2594-7739-96D03D19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B62EA5-66AA-ABE5-04FA-5C179AB7D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0C3571-FDAF-A4D7-D18C-0D09589CA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1231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0DF490E-7624-69B4-C945-87D2FDD5A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B0F840-8B79-BAD8-B603-F7AF84AC4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C03A73-0D5F-88CC-0313-C06107672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C0AD97-148D-C34C-8C36-558F81D45A96}" type="datetimeFigureOut">
              <a:rPr lang="es-SV" smtClean="0"/>
              <a:t>6/2/2025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A585B7-C47E-EEA9-600C-D26BDB248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BB1EE9-37FC-045D-B8EB-3CA09144E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DEA57D-2292-554D-A1E6-D099E6B3474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77221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4115E137-8740-3DC2-BD8C-50BF9AFE5D4A}"/>
              </a:ext>
            </a:extLst>
          </p:cNvPr>
          <p:cNvSpPr txBox="1"/>
          <p:nvPr/>
        </p:nvSpPr>
        <p:spPr>
          <a:xfrm>
            <a:off x="1576466" y="974361"/>
            <a:ext cx="9039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dirty="0">
                <a:solidFill>
                  <a:schemeClr val="tx2"/>
                </a:solidFill>
              </a:rPr>
              <a:t>DESARROLLO DEL PENSAMIENTO MATEMÁTICO AVANZADO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0C6B70-C059-223C-388E-4CBB0B7E2759}"/>
              </a:ext>
            </a:extLst>
          </p:cNvPr>
          <p:cNvSpPr txBox="1"/>
          <p:nvPr/>
        </p:nvSpPr>
        <p:spPr>
          <a:xfrm>
            <a:off x="1239187" y="2656846"/>
            <a:ext cx="97136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dirty="0">
                <a:solidFill>
                  <a:schemeClr val="accent2">
                    <a:lumMod val="75000"/>
                  </a:schemeClr>
                </a:solidFill>
              </a:rPr>
              <a:t>UNIDAD 1: </a:t>
            </a:r>
            <a:r>
              <a:rPr lang="es-MX" sz="3600" dirty="0">
                <a:solidFill>
                  <a:schemeClr val="accent2">
                    <a:lumMod val="75000"/>
                  </a:schemeClr>
                </a:solidFill>
              </a:rPr>
              <a:t>INTEGRALES DE FUNCIONES ALGEBRAICAS Y TRASCENDENTES</a:t>
            </a:r>
            <a:endParaRPr lang="es-SV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0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F75E6-EFD1-397C-4169-73CD5FCFE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BFC80CC-D6FD-73F9-0E42-AD2C1CF92D2B}"/>
              </a:ext>
            </a:extLst>
          </p:cNvPr>
          <p:cNvSpPr txBox="1"/>
          <p:nvPr/>
        </p:nvSpPr>
        <p:spPr>
          <a:xfrm>
            <a:off x="914400" y="529725"/>
            <a:ext cx="10268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>
                <a:solidFill>
                  <a:srgbClr val="7030A0"/>
                </a:solidFill>
              </a:rPr>
              <a:t>TEMA: ÁREA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94B0535-59C0-7674-4E90-987145F89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570" y="1011964"/>
            <a:ext cx="9550859" cy="483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954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AEF5D4C-C63A-6691-A2C6-B66D133F4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679" y="776541"/>
            <a:ext cx="9478641" cy="530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8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BEADC83-0C22-2E3C-66C1-C323C81E8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060" y="1143289"/>
            <a:ext cx="9323880" cy="468788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F156380-8321-C560-B19F-BBF51830CFCD}"/>
              </a:ext>
            </a:extLst>
          </p:cNvPr>
          <p:cNvSpPr txBox="1"/>
          <p:nvPr/>
        </p:nvSpPr>
        <p:spPr>
          <a:xfrm>
            <a:off x="1139253" y="681624"/>
            <a:ext cx="8859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>
                <a:solidFill>
                  <a:srgbClr val="0070C0"/>
                </a:solidFill>
              </a:rPr>
              <a:t>Propiedades de la suma con notación sigma</a:t>
            </a:r>
          </a:p>
        </p:txBody>
      </p:sp>
    </p:spTree>
    <p:extLst>
      <p:ext uri="{BB962C8B-B14F-4D97-AF65-F5344CB8AC3E}">
        <p14:creationId xmlns:p14="http://schemas.microsoft.com/office/powerpoint/2010/main" val="217061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774855F-0A4A-4466-9AE0-D43833BE2C5E}"/>
              </a:ext>
            </a:extLst>
          </p:cNvPr>
          <p:cNvSpPr txBox="1"/>
          <p:nvPr/>
        </p:nvSpPr>
        <p:spPr>
          <a:xfrm>
            <a:off x="1184223" y="649361"/>
            <a:ext cx="7270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>
                <a:solidFill>
                  <a:schemeClr val="accent2">
                    <a:lumMod val="75000"/>
                  </a:schemeClr>
                </a:solidFill>
              </a:rPr>
              <a:t>ÁREA DE UNA REGIÓN PLANA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D605798-A11A-14C3-AEAB-3A8008C96486}"/>
              </a:ext>
            </a:extLst>
          </p:cNvPr>
          <p:cNvSpPr txBox="1"/>
          <p:nvPr/>
        </p:nvSpPr>
        <p:spPr>
          <a:xfrm>
            <a:off x="1184222" y="1304144"/>
            <a:ext cx="5906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dirty="0">
                <a:solidFill>
                  <a:schemeClr val="accent1"/>
                </a:solidFill>
              </a:rPr>
              <a:t>EJEMPLO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9ACF17-8118-B478-F939-F78F6CFD2835}"/>
              </a:ext>
            </a:extLst>
          </p:cNvPr>
          <p:cNvSpPr txBox="1"/>
          <p:nvPr/>
        </p:nvSpPr>
        <p:spPr>
          <a:xfrm>
            <a:off x="1184222" y="1704254"/>
            <a:ext cx="9823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dirty="0">
                <a:solidFill>
                  <a:schemeClr val="accent1"/>
                </a:solidFill>
              </a:rPr>
              <a:t>Estime el área debajo de la gráfica sobre el eje x, desde x = 0 hasta x = 2, usando cinco rectángulos y los puntos extremos de la derecha.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9CA5721-68D6-EBF9-77A0-295A6A09A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21" y="2412139"/>
            <a:ext cx="4182257" cy="3812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2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FF6553E-A4EA-90C9-2979-39EF040D8EBE}"/>
              </a:ext>
            </a:extLst>
          </p:cNvPr>
          <p:cNvSpPr txBox="1"/>
          <p:nvPr/>
        </p:nvSpPr>
        <p:spPr>
          <a:xfrm>
            <a:off x="1184223" y="649361"/>
            <a:ext cx="7270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>
                <a:solidFill>
                  <a:schemeClr val="accent1"/>
                </a:solidFill>
              </a:rPr>
              <a:t>ÁREA DE UNA REGIÓN PLANA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1164831-2EAF-DBBD-45AF-0CD946DFBAF4}"/>
              </a:ext>
            </a:extLst>
          </p:cNvPr>
          <p:cNvSpPr txBox="1"/>
          <p:nvPr/>
        </p:nvSpPr>
        <p:spPr>
          <a:xfrm>
            <a:off x="1184223" y="1244182"/>
            <a:ext cx="2758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dirty="0">
                <a:solidFill>
                  <a:srgbClr val="FF0000"/>
                </a:solidFill>
              </a:rPr>
              <a:t>EJERCICIO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AE5F0A53-7914-D383-ADF6-686DE1B011E0}"/>
                  </a:ext>
                </a:extLst>
              </p:cNvPr>
              <p:cNvSpPr txBox="1"/>
              <p:nvPr/>
            </p:nvSpPr>
            <p:spPr>
              <a:xfrm>
                <a:off x="1179226" y="2090172"/>
                <a:ext cx="9833547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es-SV" sz="2800" dirty="0"/>
                  <a:t>Calcular el área bajo la curva para </a:t>
                </a:r>
                <a14:m>
                  <m:oMath xmlns:m="http://schemas.openxmlformats.org/officeDocument/2006/math"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SV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SV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SV" sz="2800" dirty="0"/>
                  <a:t>  en el intervalo [0, 4] y con n = 5, utilizando notación sigma.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es-SV" sz="2800" dirty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es-MX" sz="2800" dirty="0"/>
                  <a:t>Estime el área debajo de la gráfica sobre el eje x, desde x = 0 hasta x = 2, usando cuatro rectángulos y los puntos extremos de la derecha, para la función </a:t>
                </a:r>
                <a14:m>
                  <m:oMath xmlns:m="http://schemas.openxmlformats.org/officeDocument/2006/math"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SV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SV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s-MX" sz="2800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AE5F0A53-7914-D383-ADF6-686DE1B011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226" y="2090172"/>
                <a:ext cx="9833547" cy="2677656"/>
              </a:xfrm>
              <a:prstGeom prst="rect">
                <a:avLst/>
              </a:prstGeom>
              <a:blipFill>
                <a:blip r:embed="rId2"/>
                <a:stretch>
                  <a:fillRect l="-1239" t="-2278" r="-434" b="-5695"/>
                </a:stretch>
              </a:blipFill>
            </p:spPr>
            <p:txBody>
              <a:bodyPr/>
              <a:lstStyle/>
              <a:p>
                <a:r>
                  <a:rPr lang="es-SV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408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EEA0474-2877-AFF0-67BC-03800821B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943" y="681296"/>
            <a:ext cx="7444736" cy="32994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97242F1-4D8C-85A0-6C75-FBB61C055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4398" y="2171811"/>
            <a:ext cx="3222659" cy="348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370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7414504-1255-983A-3E77-C16D5B78C63A}"/>
              </a:ext>
            </a:extLst>
          </p:cNvPr>
          <p:cNvSpPr txBox="1"/>
          <p:nvPr/>
        </p:nvSpPr>
        <p:spPr>
          <a:xfrm>
            <a:off x="1184223" y="649361"/>
            <a:ext cx="7869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DEFINICIÓN DEL ÁREA DE UNA REGIÓN EN EL PLANO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96C82030-AC09-A94C-B364-EB4FA5D6EF0A}"/>
                  </a:ext>
                </a:extLst>
              </p:cNvPr>
              <p:cNvSpPr txBox="1"/>
              <p:nvPr/>
            </p:nvSpPr>
            <p:spPr>
              <a:xfrm>
                <a:off x="909403" y="1259175"/>
                <a:ext cx="10373193" cy="13542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s-SV" sz="2400" b="1" dirty="0">
                    <a:solidFill>
                      <a:schemeClr val="accent6"/>
                    </a:solidFill>
                  </a:rPr>
                  <a:t>EJEMPLO</a:t>
                </a:r>
                <a:endParaRPr lang="es-SV" sz="2400" b="1" dirty="0"/>
              </a:p>
              <a:p>
                <a:r>
                  <a:rPr lang="es-SV" sz="2400" dirty="0"/>
                  <a:t>Hallar el área mediante la definición de límite, de la región limitada por la gráfica </a:t>
                </a:r>
                <a14:m>
                  <m:oMath xmlns:m="http://schemas.openxmlformats.org/officeDocument/2006/math">
                    <m:r>
                      <a:rPr lang="es-SV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SV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SV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SV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SV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SV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SV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s-SV" sz="2400" dirty="0"/>
                  <a:t>, el eje x y las rectas verticales x = 0 y x = 1.</a:t>
                </a:r>
              </a:p>
            </p:txBody>
          </p:sp>
        </mc:Choice>
        <mc:Fallback xmlns="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96C82030-AC09-A94C-B364-EB4FA5D6EF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403" y="1259175"/>
                <a:ext cx="10373193" cy="1354217"/>
              </a:xfrm>
              <a:prstGeom prst="rect">
                <a:avLst/>
              </a:prstGeom>
              <a:blipFill>
                <a:blip r:embed="rId2"/>
                <a:stretch>
                  <a:fillRect l="-881" t="-3604" b="-9910"/>
                </a:stretch>
              </a:blipFill>
            </p:spPr>
            <p:txBody>
              <a:bodyPr/>
              <a:lstStyle/>
              <a:p>
                <a:r>
                  <a:rPr lang="es-SV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>
            <a:extLst>
              <a:ext uri="{FF2B5EF4-FFF2-40B4-BE49-F238E27FC236}">
                <a16:creationId xmlns:a16="http://schemas.microsoft.com/office/drawing/2014/main" id="{3C6A2856-6B26-F91E-A2A4-A9FFF88B2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02" y="2761541"/>
            <a:ext cx="4079478" cy="344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10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2B22D8A-943C-520C-7171-27FC1555A5A9}"/>
              </a:ext>
            </a:extLst>
          </p:cNvPr>
          <p:cNvSpPr txBox="1"/>
          <p:nvPr/>
        </p:nvSpPr>
        <p:spPr>
          <a:xfrm>
            <a:off x="1184223" y="649361"/>
            <a:ext cx="7869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dirty="0">
                <a:solidFill>
                  <a:srgbClr val="002060"/>
                </a:solidFill>
              </a:rPr>
              <a:t>DEFINICIÓN DEL ÁREA DE UNA REGIÓN EN EL PLANO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CBE11AD3-DD5D-18A6-FB95-BC47160700A3}"/>
                  </a:ext>
                </a:extLst>
              </p:cNvPr>
              <p:cNvSpPr txBox="1"/>
              <p:nvPr/>
            </p:nvSpPr>
            <p:spPr>
              <a:xfrm>
                <a:off x="909403" y="1439057"/>
                <a:ext cx="10373193" cy="1538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s-SV" sz="2800" b="1" dirty="0">
                    <a:solidFill>
                      <a:srgbClr val="FF0000"/>
                    </a:solidFill>
                  </a:rPr>
                  <a:t>EJERCICIO</a:t>
                </a:r>
              </a:p>
              <a:p>
                <a:r>
                  <a:rPr lang="es-SV" sz="2800" dirty="0"/>
                  <a:t>Hallar el área mediante la definición de límite, de la región limitada por la gráfica </a:t>
                </a:r>
                <a14:m>
                  <m:oMath xmlns:m="http://schemas.openxmlformats.org/officeDocument/2006/math"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SV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SV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SV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SV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SV" sz="2800" dirty="0"/>
                  <a:t>, el eje x y las rectas verticales x = 0 y x = 2.</a:t>
                </a:r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CBE11AD3-DD5D-18A6-FB95-BC47160700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403" y="1439057"/>
                <a:ext cx="10373193" cy="1538883"/>
              </a:xfrm>
              <a:prstGeom prst="rect">
                <a:avLst/>
              </a:prstGeom>
              <a:blipFill>
                <a:blip r:embed="rId2"/>
                <a:stretch>
                  <a:fillRect l="-1175" t="-3953" r="-1704" b="-10277"/>
                </a:stretch>
              </a:blipFill>
            </p:spPr>
            <p:txBody>
              <a:bodyPr/>
              <a:lstStyle/>
              <a:p>
                <a:r>
                  <a:rPr lang="es-SV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2582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- Egresados y Graduados" id="{9A4E3681-817E-C541-84F8-B508FC7D854F}" vid="{C2DEAB8D-3502-2046-9186-C440CFA4889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ranslation xmlns="8ba641e1-6819-4ccc-ae2f-c9f0bdb5e2e4" xsi:nil="true"/>
    <TaxCatchAll xmlns="c84080de-b944-45f0-b78f-bfc360d9afdd" xsi:nil="true"/>
    <lcf76f155ced4ddcb4097134ff3c332f xmlns="8ba641e1-6819-4ccc-ae2f-c9f0bdb5e2e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C7B92764C59047944898E56667E0CA" ma:contentTypeVersion="18" ma:contentTypeDescription="Crear nuevo documento." ma:contentTypeScope="" ma:versionID="707cabe23df843cde5eb6571bdf113cf">
  <xsd:schema xmlns:xsd="http://www.w3.org/2001/XMLSchema" xmlns:xs="http://www.w3.org/2001/XMLSchema" xmlns:p="http://schemas.microsoft.com/office/2006/metadata/properties" xmlns:ns2="8ba641e1-6819-4ccc-ae2f-c9f0bdb5e2e4" xmlns:ns3="c84080de-b944-45f0-b78f-bfc360d9afdd" targetNamespace="http://schemas.microsoft.com/office/2006/metadata/properties" ma:root="true" ma:fieldsID="191edf44c3cf66e194afe31425681efb" ns2:_="" ns3:_="">
    <xsd:import namespace="8ba641e1-6819-4ccc-ae2f-c9f0bdb5e2e4"/>
    <xsd:import namespace="c84080de-b944-45f0-b78f-bfc360d9af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ranslation" minOccurs="0"/>
                <xsd:element ref="ns2:MediaServiceLocation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641e1-6819-4ccc-ae2f-c9f0bdb5e2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c1738099-5920-41ac-9aa1-f3629abfa6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ranslation" ma:index="20" nillable="true" ma:displayName="Translation Comments" ma:description="Column for translations comments only" ma:format="Dropdown" ma:internalName="Translation">
      <xsd:simpleType>
        <xsd:restriction base="dms:Text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4080de-b944-45f0-b78f-bfc360d9afd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ece3760-1111-4304-9c5e-71f4ecba4783}" ma:internalName="TaxCatchAll" ma:showField="CatchAllData" ma:web="c84080de-b944-45f0-b78f-bfc360d9af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1A0405-DBA8-49D2-90B1-50E68EED8C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0D808-A2E0-42E4-9623-78DC3FAE66E4}">
  <ds:schemaRefs>
    <ds:schemaRef ds:uri="http://schemas.microsoft.com/office/2006/metadata/properties"/>
    <ds:schemaRef ds:uri="http://schemas.microsoft.com/office/infopath/2007/PartnerControls"/>
    <ds:schemaRef ds:uri="8ba641e1-6819-4ccc-ae2f-c9f0bdb5e2e4"/>
    <ds:schemaRef ds:uri="c84080de-b944-45f0-b78f-bfc360d9afdd"/>
  </ds:schemaRefs>
</ds:datastoreItem>
</file>

<file path=customXml/itemProps3.xml><?xml version="1.0" encoding="utf-8"?>
<ds:datastoreItem xmlns:ds="http://schemas.openxmlformats.org/officeDocument/2006/customXml" ds:itemID="{82C698A8-4A90-4733-B8A9-4A858973FA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641e1-6819-4ccc-ae2f-c9f0bdb5e2e4"/>
    <ds:schemaRef ds:uri="c84080de-b944-45f0-b78f-bfc360d9af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- Ingeniería y Sistemas</Template>
  <TotalTime>1066</TotalTime>
  <Words>230</Words>
  <Application>Microsoft Office PowerPoint</Application>
  <PresentationFormat>Panorámica</PresentationFormat>
  <Paragraphs>18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JAVIER GARAY ARGUETA</dc:creator>
  <cp:lastModifiedBy>FRANCISCO JAVIER GARAY ARGUETA</cp:lastModifiedBy>
  <cp:revision>32</cp:revision>
  <dcterms:created xsi:type="dcterms:W3CDTF">2025-01-13T13:44:46Z</dcterms:created>
  <dcterms:modified xsi:type="dcterms:W3CDTF">2025-02-06T13:37:28Z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0x0101008EC7B92764C59047944898E56667E0CA</vt:lpwstr>
  </property>
</Properties>
</file>